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4"/>
  </p:notesMasterIdLst>
  <p:sldIdLst>
    <p:sldId id="256" r:id="rId2"/>
    <p:sldId id="257" r:id="rId3"/>
    <p:sldId id="264" r:id="rId4"/>
    <p:sldId id="268" r:id="rId5"/>
    <p:sldId id="258" r:id="rId6"/>
    <p:sldId id="259" r:id="rId7"/>
    <p:sldId id="260" r:id="rId8"/>
    <p:sldId id="267" r:id="rId9"/>
    <p:sldId id="266" r:id="rId10"/>
    <p:sldId id="261" r:id="rId11"/>
    <p:sldId id="262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94582"/>
  </p:normalViewPr>
  <p:slideViewPr>
    <p:cSldViewPr snapToGrid="0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EDA5B-3784-2C43-BD5D-4E5C37A2AA1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56D03-1121-1741-BBCC-9C21D1CC9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69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56D03-1121-1741-BBCC-9C21D1CC95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69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70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039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418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53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45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076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379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30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24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33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45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11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4A550-E075-8753-EE36-5946686A7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l="2676" r="84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5E8CEB-A726-F317-7BE7-A57BDA7F5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4819615"/>
            <a:ext cx="6817836" cy="1264936"/>
          </a:xfrm>
        </p:spPr>
        <p:txBody>
          <a:bodyPr anchor="ctr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Speech keywords extraction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87ADB-8DAD-E6E9-B094-CAB9162A9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2516" y="4901919"/>
            <a:ext cx="3483615" cy="1100329"/>
          </a:xfrm>
        </p:spPr>
        <p:txBody>
          <a:bodyPr anchor="ctr">
            <a:normAutofit lnSpcReduction="10000"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Cs 688 Web mining and graph analytics</a:t>
            </a:r>
          </a:p>
          <a:p>
            <a:r>
              <a:rPr lang="en-US" sz="1600" dirty="0" err="1">
                <a:solidFill>
                  <a:srgbClr val="FFFFFF"/>
                </a:solidFill>
              </a:rPr>
              <a:t>Serikzhan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Sadakbayev</a:t>
            </a:r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981B13-F880-47D1-BA19-C2C84FC75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889C86-81F5-4E2B-A1BF-3DC57716B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4614653"/>
            <a:ext cx="0" cy="1674861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1651B2-663F-4ED2-A7D2-9D74A5DFD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501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78070-0D09-29E2-92C8-8435D727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9 words in speech (Spacy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DFA89-F2FA-4437-797C-C7B6AE3CC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('</a:t>
            </a:r>
            <a:r>
              <a:rPr lang="en-US" dirty="0" err="1"/>
              <a:t>amanat</a:t>
            </a:r>
            <a:r>
              <a:rPr lang="en-US" dirty="0"/>
              <a:t>', 0.3235)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('circulation', 0.3291)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('money', 0.3297)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('punishment', 0.3339)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('institution', 0.3436)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('infant', 0.3443)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('school', 0.3476)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</a:t>
            </a:r>
            <a:r>
              <a:rPr lang="en-US" dirty="0" err="1"/>
              <a:t>modernisation</a:t>
            </a:r>
            <a:r>
              <a:rPr lang="en-US" dirty="0"/>
              <a:t>', 0.3484)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('system', 0.3527)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C4F8E-9824-A4A4-29FE-22068798C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25" y="3003992"/>
            <a:ext cx="7772400" cy="102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21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60BCC-B1BC-41E2-A294-207836A81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 5 phrases (2 words) in speech (Spacy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CA75C-1DD3-6B8F-8814-4A5A3B346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('bureaucratic system', 0.4733)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('rural cooperation', 0.4736)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('artificial division', 0.4766)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('basic factor', 0.4821)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('major oil', 0.4828)</a:t>
            </a:r>
          </a:p>
        </p:txBody>
      </p:sp>
    </p:spTree>
    <p:extLst>
      <p:ext uri="{BB962C8B-B14F-4D97-AF65-F5344CB8AC3E}">
        <p14:creationId xmlns:p14="http://schemas.microsoft.com/office/powerpoint/2010/main" val="3385882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B6B67487-9B2C-0CDC-85BF-46C5ECADA3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5E8A77-1508-033B-45DE-F9BD98743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4819615"/>
            <a:ext cx="6817836" cy="12649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Thank you for attention!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981B13-F880-47D1-BA19-C2C84FC75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889C86-81F5-4E2B-A1BF-3DC57716B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4614653"/>
            <a:ext cx="0" cy="1674861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1651B2-663F-4ED2-A7D2-9D74A5DFD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550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A1937-43EC-BAF8-45E3-B9D1D066C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President of </a:t>
            </a:r>
            <a:r>
              <a:rPr lang="en-US" dirty="0" err="1"/>
              <a:t>Kazakshtan</a:t>
            </a:r>
            <a:r>
              <a:rPr lang="en-US" dirty="0"/>
              <a:t> annual speech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6F046-7F0A-CEE0-9611-6D6E8A912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2018538"/>
            <a:ext cx="11059811" cy="3910987"/>
          </a:xfrm>
        </p:spPr>
        <p:txBody>
          <a:bodyPr/>
          <a:lstStyle/>
          <a:p>
            <a:r>
              <a:rPr lang="en-US" dirty="0"/>
              <a:t>Dear Compatriots! Dear deputies, members of the Government! In accordance with Article 59 of the Constitution of the Republic of Kazakhstan, I declare the third session of the Parliament of the 7th convocation open. Dear deputies! I congratulate everyone on the start of another session of the Parliament! This year our country has entered a new stage of development. In a nationwide referendum, the majority of citizens supported the course of political </a:t>
            </a:r>
            <a:r>
              <a:rPr lang="en-US" dirty="0" err="1"/>
              <a:t>modernisation</a:t>
            </a:r>
            <a:r>
              <a:rPr lang="en-US" dirty="0"/>
              <a:t>. The constitutional reform was a fundamental step in the creation of the New Fair Kazakhstan.</a:t>
            </a:r>
          </a:p>
          <a:p>
            <a:r>
              <a:rPr lang="en-US" dirty="0"/>
              <a:t>Total number of words: 8106</a:t>
            </a:r>
          </a:p>
        </p:txBody>
      </p:sp>
    </p:spTree>
    <p:extLst>
      <p:ext uri="{BB962C8B-B14F-4D97-AF65-F5344CB8AC3E}">
        <p14:creationId xmlns:p14="http://schemas.microsoft.com/office/powerpoint/2010/main" val="167269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DB5A641-C034-491E-8AA7-6B4FACC54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C598A902-4B1B-F39F-8E18-A5EEFF8F0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89" r="-1" b="6289"/>
          <a:stretch/>
        </p:blipFill>
        <p:spPr>
          <a:xfrm>
            <a:off x="7471" y="10"/>
            <a:ext cx="121845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7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EBBE-EA75-9E7D-7593-E287A686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KeyBERT</a:t>
            </a:r>
            <a:r>
              <a:rPr lang="en-US" dirty="0"/>
              <a:t> supports many embedding models that can be used to embed the documents and words: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F029-B8EE-B46D-2BB0-D2EE3F553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Sentence-Transformers</a:t>
            </a:r>
          </a:p>
          <a:p>
            <a:r>
              <a:rPr lang="en-US" dirty="0"/>
              <a:t>Flair</a:t>
            </a:r>
          </a:p>
          <a:p>
            <a:r>
              <a:rPr lang="en-US" dirty="0"/>
              <a:t>Spacy</a:t>
            </a:r>
          </a:p>
          <a:p>
            <a:r>
              <a:rPr lang="en-US" dirty="0" err="1"/>
              <a:t>Gensim</a:t>
            </a:r>
            <a:endParaRPr lang="en-US" dirty="0"/>
          </a:p>
          <a:p>
            <a:r>
              <a:rPr lang="en-US" dirty="0"/>
              <a:t>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84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BD8E6-3F60-059F-2E0B-541C732A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10 words used in the speech (</a:t>
            </a:r>
            <a:r>
              <a:rPr lang="en-US" dirty="0" err="1"/>
              <a:t>distilbert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1E224-6259-AF43-A38F-88D11ECC1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('2025', 0.1766)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('annually', 0.1726)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('2024', 0.1724)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('rallies', 0.1722)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('2023', 0.1695)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('presidential', 0.1615)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('entrepreneurs', 0.1591)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('rally', 0.15)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('reboot', 0.1462)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('president', 0.1454)]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4B0CD-75C2-3A60-035C-2E605A279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734" y="3078681"/>
            <a:ext cx="58547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11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56D3-ECF5-30C0-5CC2-065D1AE0A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phrases with 2 words (</a:t>
            </a:r>
            <a:r>
              <a:rPr lang="en-US" dirty="0" err="1"/>
              <a:t>distilbert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3FB90-9C99-01BD-46D4-A5EAE8EFA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('nationwide referendum', 0.3946)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('new presidential', 0.359)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('presidential election', 0.3581)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('2023 parents', 0.3477)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('snap presidential', 0.333)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('next presidential', 0.3097)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('successful entrepreneurs', 0.2868)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('reboot fiscal', 0.2809)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('deputies congratulate', 0.2718)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('presidential terms', 0.2653)</a:t>
            </a:r>
          </a:p>
        </p:txBody>
      </p:sp>
    </p:spTree>
    <p:extLst>
      <p:ext uri="{BB962C8B-B14F-4D97-AF65-F5344CB8AC3E}">
        <p14:creationId xmlns:p14="http://schemas.microsoft.com/office/powerpoint/2010/main" val="1538503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36BE9-D59D-F310-CC2F-34F7C9D2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phrases with 3 words (</a:t>
            </a:r>
            <a:r>
              <a:rPr lang="en-US" dirty="0" err="1"/>
              <a:t>distilbert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B746-3719-2839-045C-BF7A6A59A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('presidential election shortening', 0.4187)</a:t>
            </a:r>
          </a:p>
          <a:p>
            <a:r>
              <a:rPr lang="en-US" dirty="0"/>
              <a:t>('parliamentary election 2025', 0.44)</a:t>
            </a:r>
          </a:p>
          <a:p>
            <a:r>
              <a:rPr lang="en-US" dirty="0"/>
              <a:t>('new fair </a:t>
            </a:r>
            <a:r>
              <a:rPr lang="en-US" dirty="0" err="1"/>
              <a:t>kazakhstan</a:t>
            </a:r>
            <a:r>
              <a:rPr lang="en-US" dirty="0"/>
              <a:t>', 0.4453)</a:t>
            </a:r>
          </a:p>
          <a:p>
            <a:r>
              <a:rPr lang="en-US" dirty="0"/>
              <a:t>('nationwide referendum majority', 0.4677)</a:t>
            </a:r>
          </a:p>
          <a:p>
            <a:r>
              <a:rPr lang="en-US" dirty="0"/>
              <a:t>('construction fair </a:t>
            </a:r>
            <a:r>
              <a:rPr lang="en-US" dirty="0" err="1"/>
              <a:t>kazakhstan</a:t>
            </a:r>
            <a:r>
              <a:rPr lang="en-US" dirty="0"/>
              <a:t>', 0.4812)</a:t>
            </a:r>
          </a:p>
        </p:txBody>
      </p:sp>
    </p:spTree>
    <p:extLst>
      <p:ext uri="{BB962C8B-B14F-4D97-AF65-F5344CB8AC3E}">
        <p14:creationId xmlns:p14="http://schemas.microsoft.com/office/powerpoint/2010/main" val="347936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5827-364A-B825-4240-5983AEE1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words used in the speech (all-</a:t>
            </a:r>
            <a:r>
              <a:rPr lang="en-US" dirty="0" err="1"/>
              <a:t>MiniLM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B461F-500C-955A-AF79-60AB6AEC0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('reforms', 0.4567)</a:t>
            </a:r>
          </a:p>
          <a:p>
            <a:r>
              <a:rPr lang="en-US" dirty="0"/>
              <a:t>('</a:t>
            </a:r>
            <a:r>
              <a:rPr lang="en-US" dirty="0" err="1"/>
              <a:t>kazakhstan</a:t>
            </a:r>
            <a:r>
              <a:rPr lang="en-US" dirty="0"/>
              <a:t>', 0.4107)</a:t>
            </a:r>
          </a:p>
          <a:p>
            <a:r>
              <a:rPr lang="en-US" dirty="0"/>
              <a:t>('republic', 0.4029)</a:t>
            </a:r>
          </a:p>
          <a:p>
            <a:r>
              <a:rPr lang="en-US" dirty="0"/>
              <a:t>('</a:t>
            </a:r>
            <a:r>
              <a:rPr lang="en-US" dirty="0" err="1"/>
              <a:t>kazakh</a:t>
            </a:r>
            <a:r>
              <a:rPr lang="en-US" dirty="0"/>
              <a:t>', 0.3934)</a:t>
            </a:r>
          </a:p>
          <a:p>
            <a:r>
              <a:rPr lang="en-US" dirty="0"/>
              <a:t>('reform', 0.3927)</a:t>
            </a:r>
          </a:p>
          <a:p>
            <a:r>
              <a:rPr lang="en-US" dirty="0"/>
              <a:t>('constitutional', 0.371)</a:t>
            </a:r>
          </a:p>
          <a:p>
            <a:r>
              <a:rPr lang="en-US" dirty="0"/>
              <a:t>('</a:t>
            </a:r>
            <a:r>
              <a:rPr lang="en-US" dirty="0" err="1"/>
              <a:t>kazakhs</a:t>
            </a:r>
            <a:r>
              <a:rPr lang="en-US" dirty="0"/>
              <a:t>', 0.369)</a:t>
            </a:r>
          </a:p>
          <a:p>
            <a:r>
              <a:rPr lang="en-US" dirty="0"/>
              <a:t>('constitution', 0.3619)</a:t>
            </a:r>
          </a:p>
          <a:p>
            <a:r>
              <a:rPr lang="en-US" dirty="0"/>
              <a:t>('referendum', 0.3524)</a:t>
            </a:r>
          </a:p>
          <a:p>
            <a:r>
              <a:rPr lang="en-US" dirty="0"/>
              <a:t>('restructuring', 0.3517)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21713-B4C4-AAFD-62B2-7424013E1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810" y="2673350"/>
            <a:ext cx="56515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30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0368-15BC-B122-6600-7B0B538D1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phrases with 2 words (all-</a:t>
            </a:r>
            <a:r>
              <a:rPr lang="en-US" dirty="0" err="1"/>
              <a:t>MiniLM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D09FC-AA27-A191-8932-BA90E0237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('</a:t>
            </a:r>
            <a:r>
              <a:rPr lang="en-US" dirty="0" err="1"/>
              <a:t>kazakhstan</a:t>
            </a:r>
            <a:r>
              <a:rPr lang="en-US" dirty="0"/>
              <a:t> resettlement', 0.5479)</a:t>
            </a:r>
          </a:p>
          <a:p>
            <a:r>
              <a:rPr lang="en-US" dirty="0"/>
              <a:t>('</a:t>
            </a:r>
            <a:r>
              <a:rPr lang="en-US" dirty="0" err="1"/>
              <a:t>kazakhstan</a:t>
            </a:r>
            <a:r>
              <a:rPr lang="en-US" dirty="0"/>
              <a:t> declare', 0.5402)</a:t>
            </a:r>
          </a:p>
          <a:p>
            <a:r>
              <a:rPr lang="en-US" dirty="0"/>
              <a:t>('economic reforms', 0.5051)</a:t>
            </a:r>
          </a:p>
          <a:p>
            <a:r>
              <a:rPr lang="en-US" dirty="0"/>
              <a:t>('situation </a:t>
            </a:r>
            <a:r>
              <a:rPr lang="en-US" dirty="0" err="1"/>
              <a:t>kazakhstan</a:t>
            </a:r>
            <a:r>
              <a:rPr lang="en-US" dirty="0"/>
              <a:t>', 0.5028)</a:t>
            </a:r>
          </a:p>
          <a:p>
            <a:r>
              <a:rPr lang="en-US" dirty="0"/>
              <a:t>('</a:t>
            </a:r>
            <a:r>
              <a:rPr lang="en-US" dirty="0" err="1"/>
              <a:t>kazakhstan</a:t>
            </a:r>
            <a:r>
              <a:rPr lang="en-US" dirty="0"/>
              <a:t> model', 0.4961)</a:t>
            </a:r>
          </a:p>
          <a:p>
            <a:r>
              <a:rPr lang="en-US" dirty="0"/>
              <a:t>('</a:t>
            </a:r>
            <a:r>
              <a:rPr lang="en-US" dirty="0" err="1"/>
              <a:t>kazakhstan</a:t>
            </a:r>
            <a:r>
              <a:rPr lang="en-US" dirty="0"/>
              <a:t> new', 0.4793)</a:t>
            </a:r>
          </a:p>
          <a:p>
            <a:r>
              <a:rPr lang="en-US" dirty="0"/>
              <a:t>('new </a:t>
            </a:r>
            <a:r>
              <a:rPr lang="en-US" dirty="0" err="1"/>
              <a:t>kazakhstan</a:t>
            </a:r>
            <a:r>
              <a:rPr lang="en-US" dirty="0"/>
              <a:t>', 0.4793)</a:t>
            </a:r>
          </a:p>
          <a:p>
            <a:r>
              <a:rPr lang="en-US" dirty="0"/>
              <a:t>('government reforms', 0.4722)</a:t>
            </a:r>
          </a:p>
          <a:p>
            <a:r>
              <a:rPr lang="en-US" dirty="0"/>
              <a:t>('reforms to', 0.466)</a:t>
            </a:r>
          </a:p>
          <a:p>
            <a:r>
              <a:rPr lang="en-US" dirty="0"/>
              <a:t>('</a:t>
            </a:r>
            <a:r>
              <a:rPr lang="en-US" dirty="0" err="1"/>
              <a:t>kazakhstan</a:t>
            </a:r>
            <a:r>
              <a:rPr lang="en-US" dirty="0"/>
              <a:t> needs', 0.4643)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680DA-BEFA-DC7A-8B5C-7D510F365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810" y="2673350"/>
            <a:ext cx="56515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52691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3F3F0"/>
      </a:lt2>
      <a:accent1>
        <a:srgbClr val="3F32E8"/>
      </a:accent1>
      <a:accent2>
        <a:srgbClr val="1759D5"/>
      </a:accent2>
      <a:accent3>
        <a:srgbClr val="29BAE7"/>
      </a:accent3>
      <a:accent4>
        <a:srgbClr val="15C2A3"/>
      </a:accent4>
      <a:accent5>
        <a:srgbClr val="23C464"/>
      </a:accent5>
      <a:accent6>
        <a:srgbClr val="18C816"/>
      </a:accent6>
      <a:hlink>
        <a:srgbClr val="8B9230"/>
      </a:hlink>
      <a:folHlink>
        <a:srgbClr val="7F7F7F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548</Words>
  <Application>Microsoft Macintosh PowerPoint</Application>
  <PresentationFormat>Widescreen</PresentationFormat>
  <Paragraphs>80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Batang</vt:lpstr>
      <vt:lpstr>Arial</vt:lpstr>
      <vt:lpstr>Avenir Next LT Pro Light</vt:lpstr>
      <vt:lpstr>Calibri</vt:lpstr>
      <vt:lpstr>AlignmentVTI</vt:lpstr>
      <vt:lpstr>Speech keywords extraction</vt:lpstr>
      <vt:lpstr>President of Kazakshtan annual speech</vt:lpstr>
      <vt:lpstr>PowerPoint Presentation</vt:lpstr>
      <vt:lpstr>KeyBERT supports many embedding models that can be used to embed the documents and words:</vt:lpstr>
      <vt:lpstr>Top 10 words used in the speech (distilbert)</vt:lpstr>
      <vt:lpstr>Top 10 phrases with 2 words (distilbert)</vt:lpstr>
      <vt:lpstr>Top 5 phrases with 3 words (distilbert)</vt:lpstr>
      <vt:lpstr>Top 10 words used in the speech (all-MiniLM)</vt:lpstr>
      <vt:lpstr>Top 10 phrases with 2 words (all-MiniLM)</vt:lpstr>
      <vt:lpstr>Top 9 words in speech (Spacy model)</vt:lpstr>
      <vt:lpstr>Top 5 phrases (2 words) in speech (Spacy model)</vt:lpstr>
      <vt:lpstr>Thank you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keywords extraction</dc:title>
  <dc:creator>Sadakbayev, Serikzhan</dc:creator>
  <cp:lastModifiedBy>Sadakbayev, Serikzhan</cp:lastModifiedBy>
  <cp:revision>1</cp:revision>
  <dcterms:created xsi:type="dcterms:W3CDTF">2022-12-06T20:54:14Z</dcterms:created>
  <dcterms:modified xsi:type="dcterms:W3CDTF">2022-12-07T14:07:50Z</dcterms:modified>
</cp:coreProperties>
</file>